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4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3" r:id="rId66"/>
    <p:sldMasterId id="2147484821" r:id="rId67"/>
    <p:sldMasterId id="2147484839" r:id="rId68"/>
    <p:sldMasterId id="2147484858" r:id="rId69"/>
    <p:sldMasterId id="2147484877" r:id="rId70"/>
  </p:sldMasterIdLst>
  <p:notesMasterIdLst>
    <p:notesMasterId r:id="rId72"/>
  </p:notesMasterIdLst>
  <p:handoutMasterIdLst>
    <p:handoutMasterId r:id="rId103"/>
  </p:handoutMasterIdLst>
  <p:sldIdLst>
    <p:sldId id="256" r:id="rId71"/>
    <p:sldId id="294" r:id="rId73"/>
    <p:sldId id="338" r:id="rId74"/>
    <p:sldId id="473" r:id="rId75"/>
    <p:sldId id="339" r:id="rId76"/>
    <p:sldId id="317" r:id="rId77"/>
    <p:sldId id="319" r:id="rId78"/>
    <p:sldId id="320" r:id="rId79"/>
    <p:sldId id="322" r:id="rId80"/>
    <p:sldId id="323" r:id="rId81"/>
    <p:sldId id="324" r:id="rId82"/>
    <p:sldId id="426" r:id="rId83"/>
    <p:sldId id="334" r:id="rId84"/>
    <p:sldId id="335" r:id="rId85"/>
    <p:sldId id="336" r:id="rId86"/>
    <p:sldId id="515" r:id="rId87"/>
    <p:sldId id="516" r:id="rId88"/>
    <p:sldId id="340" r:id="rId89"/>
    <p:sldId id="341" r:id="rId90"/>
    <p:sldId id="479" r:id="rId91"/>
    <p:sldId id="342" r:id="rId92"/>
    <p:sldId id="427" r:id="rId93"/>
    <p:sldId id="475" r:id="rId94"/>
    <p:sldId id="383" r:id="rId95"/>
    <p:sldId id="478" r:id="rId96"/>
    <p:sldId id="481" r:id="rId97"/>
    <p:sldId id="381" r:id="rId98"/>
    <p:sldId id="480" r:id="rId99"/>
    <p:sldId id="382" r:id="rId100"/>
    <p:sldId id="386" r:id="rId101"/>
    <p:sldId id="414" r:id="rId102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  <p14:sldId id="294"/>
            <p14:sldId id="338"/>
            <p14:sldId id="473"/>
            <p14:sldId id="339"/>
            <p14:sldId id="317"/>
            <p14:sldId id="319"/>
            <p14:sldId id="320"/>
            <p14:sldId id="322"/>
            <p14:sldId id="323"/>
            <p14:sldId id="324"/>
            <p14:sldId id="426"/>
            <p14:sldId id="334"/>
            <p14:sldId id="335"/>
            <p14:sldId id="336"/>
            <p14:sldId id="515"/>
            <p14:sldId id="516"/>
            <p14:sldId id="340"/>
            <p14:sldId id="341"/>
            <p14:sldId id="479"/>
            <p14:sldId id="342"/>
            <p14:sldId id="427"/>
            <p14:sldId id="475"/>
            <p14:sldId id="383"/>
            <p14:sldId id="478"/>
            <p14:sldId id="481"/>
            <p14:sldId id="381"/>
            <p14:sldId id="480"/>
            <p14:sldId id="382"/>
            <p14:sldId id="386"/>
            <p14:sldId id="414"/>
          </p14:sldIdLst>
        </p14:section>
        <p14:section name="目录" id="{017F0D12-27D2-490C-910C-815125398AC8}">
          <p14:sldIdLst/>
        </p14:section>
        <p14:section name="过渡页" id="{255FA83B-1C12-40C6-B414-038CF2130AE8}">
          <p14:sldIdLst/>
        </p14:section>
        <p14:section name="内页" id="{C6D91BFE-80F2-473C-AE71-1EA12DA3CD92}">
          <p14:sldIdLst/>
        </p14:section>
        <p14:section name="封底" id="{2E025735-C41C-4ED5-94AB-BFCE16B95C49}">
          <p14:sldIdLst/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81" userDrawn="1">
          <p15:clr>
            <a:srgbClr val="A4A3A4"/>
          </p15:clr>
        </p15:guide>
        <p15:guide id="2" pos="2507" userDrawn="1">
          <p15:clr>
            <a:srgbClr val="A4A3A4"/>
          </p15:clr>
        </p15:guide>
        <p15:guide id="4" orient="horz" pos="223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81"/>
        <p:guide pos="2507"/>
        <p:guide orient="horz" pos="22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28.xml"/><Relationship Id="rId98" Type="http://schemas.openxmlformats.org/officeDocument/2006/relationships/slide" Target="slides/slide27.xml"/><Relationship Id="rId97" Type="http://schemas.openxmlformats.org/officeDocument/2006/relationships/slide" Target="slides/slide26.xml"/><Relationship Id="rId96" Type="http://schemas.openxmlformats.org/officeDocument/2006/relationships/slide" Target="slides/slide25.xml"/><Relationship Id="rId95" Type="http://schemas.openxmlformats.org/officeDocument/2006/relationships/slide" Target="slides/slide24.xml"/><Relationship Id="rId94" Type="http://schemas.openxmlformats.org/officeDocument/2006/relationships/slide" Target="slides/slide23.xml"/><Relationship Id="rId93" Type="http://schemas.openxmlformats.org/officeDocument/2006/relationships/slide" Target="slides/slide22.xml"/><Relationship Id="rId92" Type="http://schemas.openxmlformats.org/officeDocument/2006/relationships/slide" Target="slides/slide21.xml"/><Relationship Id="rId91" Type="http://schemas.openxmlformats.org/officeDocument/2006/relationships/slide" Target="slides/slide20.xml"/><Relationship Id="rId90" Type="http://schemas.openxmlformats.org/officeDocument/2006/relationships/slide" Target="slides/slide19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18.xml"/><Relationship Id="rId88" Type="http://schemas.openxmlformats.org/officeDocument/2006/relationships/slide" Target="slides/slide17.xml"/><Relationship Id="rId87" Type="http://schemas.openxmlformats.org/officeDocument/2006/relationships/slide" Target="slides/slide16.xml"/><Relationship Id="rId86" Type="http://schemas.openxmlformats.org/officeDocument/2006/relationships/slide" Target="slides/slide15.xml"/><Relationship Id="rId85" Type="http://schemas.openxmlformats.org/officeDocument/2006/relationships/slide" Target="slides/slide14.xml"/><Relationship Id="rId84" Type="http://schemas.openxmlformats.org/officeDocument/2006/relationships/slide" Target="slides/slide13.xml"/><Relationship Id="rId83" Type="http://schemas.openxmlformats.org/officeDocument/2006/relationships/slide" Target="slides/slide12.xml"/><Relationship Id="rId82" Type="http://schemas.openxmlformats.org/officeDocument/2006/relationships/slide" Target="slides/slide11.xml"/><Relationship Id="rId81" Type="http://schemas.openxmlformats.org/officeDocument/2006/relationships/slide" Target="slides/slide10.xml"/><Relationship Id="rId80" Type="http://schemas.openxmlformats.org/officeDocument/2006/relationships/slide" Target="slides/slide9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8.xml"/><Relationship Id="rId78" Type="http://schemas.openxmlformats.org/officeDocument/2006/relationships/slide" Target="slides/slide7.xml"/><Relationship Id="rId77" Type="http://schemas.openxmlformats.org/officeDocument/2006/relationships/slide" Target="slides/slide6.xml"/><Relationship Id="rId76" Type="http://schemas.openxmlformats.org/officeDocument/2006/relationships/slide" Target="slides/slide5.xml"/><Relationship Id="rId75" Type="http://schemas.openxmlformats.org/officeDocument/2006/relationships/slide" Target="slides/slide4.xml"/><Relationship Id="rId74" Type="http://schemas.openxmlformats.org/officeDocument/2006/relationships/slide" Target="slides/slide3.xml"/><Relationship Id="rId73" Type="http://schemas.openxmlformats.org/officeDocument/2006/relationships/slide" Target="slides/slide2.xml"/><Relationship Id="rId72" Type="http://schemas.openxmlformats.org/officeDocument/2006/relationships/notesMaster" Target="notesMasters/notesMaster1.xml"/><Relationship Id="rId71" Type="http://schemas.openxmlformats.org/officeDocument/2006/relationships/slide" Target="slides/slide1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8" Type="http://schemas.openxmlformats.org/officeDocument/2006/relationships/tags" Target="tags/tag40.xml"/><Relationship Id="rId107" Type="http://schemas.openxmlformats.org/officeDocument/2006/relationships/commentAuthors" Target="commentAuthors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31.xml"/><Relationship Id="rId101" Type="http://schemas.openxmlformats.org/officeDocument/2006/relationships/slide" Target="slides/slide30.xml"/><Relationship Id="rId100" Type="http://schemas.openxmlformats.org/officeDocument/2006/relationships/slide" Target="slides/slide2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0" Type="http://schemas.openxmlformats.org/officeDocument/2006/relationships/theme" Target="../theme/theme64.xml"/><Relationship Id="rId2" Type="http://schemas.openxmlformats.org/officeDocument/2006/relationships/slideLayout" Target="../slideLayouts/slideLayout107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091.xml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0.xml"/><Relationship Id="rId8" Type="http://schemas.openxmlformats.org/officeDocument/2006/relationships/slideLayout" Target="../slideLayouts/slideLayout1099.xml"/><Relationship Id="rId7" Type="http://schemas.openxmlformats.org/officeDocument/2006/relationships/slideLayout" Target="../slideLayouts/slideLayout1098.xml"/><Relationship Id="rId6" Type="http://schemas.openxmlformats.org/officeDocument/2006/relationships/slideLayout" Target="../slideLayouts/slideLayout1097.xml"/><Relationship Id="rId5" Type="http://schemas.openxmlformats.org/officeDocument/2006/relationships/slideLayout" Target="../slideLayouts/slideLayout1096.xml"/><Relationship Id="rId4" Type="http://schemas.openxmlformats.org/officeDocument/2006/relationships/slideLayout" Target="../slideLayouts/slideLayout1095.xml"/><Relationship Id="rId3" Type="http://schemas.openxmlformats.org/officeDocument/2006/relationships/slideLayout" Target="../slideLayouts/slideLayout1094.xml"/><Relationship Id="rId2" Type="http://schemas.openxmlformats.org/officeDocument/2006/relationships/slideLayout" Target="../slideLayouts/slideLayout1093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8.xml"/><Relationship Id="rId16" Type="http://schemas.openxmlformats.org/officeDocument/2006/relationships/slideLayout" Target="../slideLayouts/slideLayout1107.xml"/><Relationship Id="rId15" Type="http://schemas.openxmlformats.org/officeDocument/2006/relationships/slideLayout" Target="../slideLayouts/slideLayout1106.xml"/><Relationship Id="rId14" Type="http://schemas.openxmlformats.org/officeDocument/2006/relationships/slideLayout" Target="../slideLayouts/slideLayout1105.xml"/><Relationship Id="rId13" Type="http://schemas.openxmlformats.org/officeDocument/2006/relationships/slideLayout" Target="../slideLayouts/slideLayout1104.xml"/><Relationship Id="rId12" Type="http://schemas.openxmlformats.org/officeDocument/2006/relationships/slideLayout" Target="../slideLayouts/slideLayout1103.xml"/><Relationship Id="rId11" Type="http://schemas.openxmlformats.org/officeDocument/2006/relationships/slideLayout" Target="../slideLayouts/slideLayout1102.xml"/><Relationship Id="rId10" Type="http://schemas.openxmlformats.org/officeDocument/2006/relationships/slideLayout" Target="../slideLayouts/slideLayout1101.xml"/><Relationship Id="rId1" Type="http://schemas.openxmlformats.org/officeDocument/2006/relationships/slideLayout" Target="../slideLayouts/slideLayout1092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7.xml"/><Relationship Id="rId8" Type="http://schemas.openxmlformats.org/officeDocument/2006/relationships/slideLayout" Target="../slideLayouts/slideLayout1116.xml"/><Relationship Id="rId7" Type="http://schemas.openxmlformats.org/officeDocument/2006/relationships/slideLayout" Target="../slideLayouts/slideLayout1115.xml"/><Relationship Id="rId6" Type="http://schemas.openxmlformats.org/officeDocument/2006/relationships/slideLayout" Target="../slideLayouts/slideLayout1114.xml"/><Relationship Id="rId5" Type="http://schemas.openxmlformats.org/officeDocument/2006/relationships/slideLayout" Target="../slideLayouts/slideLayout1113.xml"/><Relationship Id="rId4" Type="http://schemas.openxmlformats.org/officeDocument/2006/relationships/slideLayout" Target="../slideLayouts/slideLayout1112.xml"/><Relationship Id="rId3" Type="http://schemas.openxmlformats.org/officeDocument/2006/relationships/slideLayout" Target="../slideLayouts/slideLayout1111.xml"/><Relationship Id="rId2" Type="http://schemas.openxmlformats.org/officeDocument/2006/relationships/slideLayout" Target="../slideLayouts/slideLayout1110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5.xml"/><Relationship Id="rId16" Type="http://schemas.openxmlformats.org/officeDocument/2006/relationships/slideLayout" Target="../slideLayouts/slideLayout1124.xml"/><Relationship Id="rId15" Type="http://schemas.openxmlformats.org/officeDocument/2006/relationships/slideLayout" Target="../slideLayouts/slideLayout1123.xml"/><Relationship Id="rId14" Type="http://schemas.openxmlformats.org/officeDocument/2006/relationships/slideLayout" Target="../slideLayouts/slideLayout1122.xml"/><Relationship Id="rId13" Type="http://schemas.openxmlformats.org/officeDocument/2006/relationships/slideLayout" Target="../slideLayouts/slideLayout1121.xml"/><Relationship Id="rId12" Type="http://schemas.openxmlformats.org/officeDocument/2006/relationships/slideLayout" Target="../slideLayouts/slideLayout1120.xml"/><Relationship Id="rId11" Type="http://schemas.openxmlformats.org/officeDocument/2006/relationships/slideLayout" Target="../slideLayouts/slideLayout1119.xml"/><Relationship Id="rId10" Type="http://schemas.openxmlformats.org/officeDocument/2006/relationships/slideLayout" Target="../slideLayouts/slideLayout1118.xml"/><Relationship Id="rId1" Type="http://schemas.openxmlformats.org/officeDocument/2006/relationships/slideLayout" Target="../slideLayouts/slideLayout1109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0" Type="http://schemas.openxmlformats.org/officeDocument/2006/relationships/theme" Target="../theme/theme67.xml"/><Relationship Id="rId2" Type="http://schemas.openxmlformats.org/officeDocument/2006/relationships/slideLayout" Target="../slideLayouts/slideLayout112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0" Type="http://schemas.openxmlformats.org/officeDocument/2006/relationships/theme" Target="../theme/theme68.xml"/><Relationship Id="rId2" Type="http://schemas.openxmlformats.org/officeDocument/2006/relationships/slideLayout" Target="../slideLayouts/slideLayout114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4.xml"/><Relationship Id="rId20" Type="http://schemas.openxmlformats.org/officeDocument/2006/relationships/theme" Target="../theme/theme69.xml"/><Relationship Id="rId2" Type="http://schemas.openxmlformats.org/officeDocument/2006/relationships/slideLayout" Target="../slideLayouts/slideLayout1163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179.xml"/><Relationship Id="rId17" Type="http://schemas.openxmlformats.org/officeDocument/2006/relationships/slideLayout" Target="../slideLayouts/slideLayout1178.xml"/><Relationship Id="rId16" Type="http://schemas.openxmlformats.org/officeDocument/2006/relationships/slideLayout" Target="../slideLayouts/slideLayout1177.xml"/><Relationship Id="rId15" Type="http://schemas.openxmlformats.org/officeDocument/2006/relationships/slideLayout" Target="../slideLayouts/slideLayout1176.xml"/><Relationship Id="rId14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1.xml"/><Relationship Id="rId1" Type="http://schemas.openxmlformats.org/officeDocument/2006/relationships/slideLayout" Target="../slideLayouts/slideLayout116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  <p:sldLayoutId id="214748480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4" r:id="rId1"/>
    <p:sldLayoutId id="2147484805" r:id="rId2"/>
    <p:sldLayoutId id="2147484806" r:id="rId3"/>
    <p:sldLayoutId id="2147484807" r:id="rId4"/>
    <p:sldLayoutId id="2147484808" r:id="rId5"/>
    <p:sldLayoutId id="2147484809" r:id="rId6"/>
    <p:sldLayoutId id="2147484810" r:id="rId7"/>
    <p:sldLayoutId id="2147484811" r:id="rId8"/>
    <p:sldLayoutId id="2147484812" r:id="rId9"/>
    <p:sldLayoutId id="2147484813" r:id="rId10"/>
    <p:sldLayoutId id="2147484814" r:id="rId11"/>
    <p:sldLayoutId id="2147484815" r:id="rId12"/>
    <p:sldLayoutId id="2147484816" r:id="rId13"/>
    <p:sldLayoutId id="2147484817" r:id="rId14"/>
    <p:sldLayoutId id="2147484818" r:id="rId15"/>
    <p:sldLayoutId id="2147484819" r:id="rId16"/>
    <p:sldLayoutId id="214748482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3" r:id="rId2"/>
    <p:sldLayoutId id="2147484824" r:id="rId3"/>
    <p:sldLayoutId id="2147484825" r:id="rId4"/>
    <p:sldLayoutId id="2147484826" r:id="rId5"/>
    <p:sldLayoutId id="2147484827" r:id="rId6"/>
    <p:sldLayoutId id="2147484828" r:id="rId7"/>
    <p:sldLayoutId id="2147484829" r:id="rId8"/>
    <p:sldLayoutId id="2147484830" r:id="rId9"/>
    <p:sldLayoutId id="2147484831" r:id="rId10"/>
    <p:sldLayoutId id="2147484832" r:id="rId11"/>
    <p:sldLayoutId id="2147484833" r:id="rId12"/>
    <p:sldLayoutId id="2147484834" r:id="rId13"/>
    <p:sldLayoutId id="2147484835" r:id="rId14"/>
    <p:sldLayoutId id="2147484836" r:id="rId15"/>
    <p:sldLayoutId id="2147484837" r:id="rId16"/>
    <p:sldLayoutId id="214748483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  <p:sldLayoutId id="2147484851" r:id="rId12"/>
    <p:sldLayoutId id="2147484852" r:id="rId13"/>
    <p:sldLayoutId id="2147484853" r:id="rId14"/>
    <p:sldLayoutId id="2147484854" r:id="rId15"/>
    <p:sldLayoutId id="2147484855" r:id="rId16"/>
    <p:sldLayoutId id="2147484856" r:id="rId17"/>
    <p:sldLayoutId id="2147484857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  <p:sldLayoutId id="2147484860" r:id="rId2"/>
    <p:sldLayoutId id="2147484861" r:id="rId3"/>
    <p:sldLayoutId id="2147484862" r:id="rId4"/>
    <p:sldLayoutId id="2147484863" r:id="rId5"/>
    <p:sldLayoutId id="2147484864" r:id="rId6"/>
    <p:sldLayoutId id="2147484865" r:id="rId7"/>
    <p:sldLayoutId id="2147484866" r:id="rId8"/>
    <p:sldLayoutId id="2147484867" r:id="rId9"/>
    <p:sldLayoutId id="2147484868" r:id="rId10"/>
    <p:sldLayoutId id="2147484869" r:id="rId11"/>
    <p:sldLayoutId id="2147484870" r:id="rId12"/>
    <p:sldLayoutId id="2147484871" r:id="rId13"/>
    <p:sldLayoutId id="2147484872" r:id="rId14"/>
    <p:sldLayoutId id="2147484873" r:id="rId15"/>
    <p:sldLayoutId id="2147484874" r:id="rId16"/>
    <p:sldLayoutId id="2147484875" r:id="rId17"/>
    <p:sldLayoutId id="214748487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  <p:sldLayoutId id="2147484890" r:id="rId13"/>
    <p:sldLayoutId id="2147484891" r:id="rId14"/>
    <p:sldLayoutId id="2147484892" r:id="rId15"/>
    <p:sldLayoutId id="2147484893" r:id="rId16"/>
    <p:sldLayoutId id="2147484894" r:id="rId17"/>
    <p:sldLayoutId id="2147484895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6.xml"/><Relationship Id="rId2" Type="http://schemas.openxmlformats.org/officeDocument/2006/relationships/image" Target="../media/image27.jpe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3.xml"/><Relationship Id="rId3" Type="http://schemas.openxmlformats.org/officeDocument/2006/relationships/image" Target="../media/image29.jpeg"/><Relationship Id="rId2" Type="http://schemas.openxmlformats.org/officeDocument/2006/relationships/tags" Target="../tags/tag16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21.xml"/><Relationship Id="rId7" Type="http://schemas.openxmlformats.org/officeDocument/2006/relationships/image" Target="../media/image32.png"/><Relationship Id="rId6" Type="http://schemas.openxmlformats.org/officeDocument/2006/relationships/tags" Target="../tags/tag20.xml"/><Relationship Id="rId5" Type="http://schemas.openxmlformats.org/officeDocument/2006/relationships/image" Target="../media/image31.png"/><Relationship Id="rId4" Type="http://schemas.openxmlformats.org/officeDocument/2006/relationships/tags" Target="../tags/tag19.xml"/><Relationship Id="rId3" Type="http://schemas.openxmlformats.org/officeDocument/2006/relationships/image" Target="../media/image30.png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36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5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2.xml"/><Relationship Id="rId3" Type="http://schemas.openxmlformats.org/officeDocument/2006/relationships/image" Target="../media/image34.jpe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6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82.xml"/><Relationship Id="rId6" Type="http://schemas.openxmlformats.org/officeDocument/2006/relationships/image" Target="../media/image38.png"/><Relationship Id="rId5" Type="http://schemas.openxmlformats.org/officeDocument/2006/relationships/tags" Target="../tags/tag28.xml"/><Relationship Id="rId4" Type="http://schemas.openxmlformats.org/officeDocument/2006/relationships/image" Target="../media/image37.jpeg"/><Relationship Id="rId3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7.xml"/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1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4.xml"/><Relationship Id="rId2" Type="http://schemas.openxmlformats.org/officeDocument/2006/relationships/image" Target="../media/image44.jpeg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4.xml"/><Relationship Id="rId2" Type="http://schemas.openxmlformats.org/officeDocument/2006/relationships/tags" Target="../tags/tag31.xml"/><Relationship Id="rId1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6.xml"/><Relationship Id="rId2" Type="http://schemas.openxmlformats.org/officeDocument/2006/relationships/tags" Target="../tags/tag32.xml"/><Relationship Id="rId1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55.xml"/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7.xml"/><Relationship Id="rId2" Type="http://schemas.openxmlformats.org/officeDocument/2006/relationships/image" Target="../media/image49.jpeg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8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2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tags" Target="../tags/tag3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8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06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tags" Target="../tags/tag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2.xml"/><Relationship Id="rId2" Type="http://schemas.openxmlformats.org/officeDocument/2006/relationships/image" Target="../media/image21.jpeg"/><Relationship Id="rId1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5.xml"/><Relationship Id="rId2" Type="http://schemas.openxmlformats.org/officeDocument/2006/relationships/image" Target="../media/image25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9.xml"/><Relationship Id="rId2" Type="http://schemas.openxmlformats.org/officeDocument/2006/relationships/image" Target="../media/image26.jpe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altLang="en-US" sz="4800" dirty="0"/>
              <a:t>数据流驱动的缓存策略：</a:t>
            </a:r>
            <a:br>
              <a:rPr lang="zh-CN" altLang="en-US" sz="4800" dirty="0"/>
            </a:br>
            <a:r>
              <a:rPr lang="zh-CN" altLang="en-US" sz="4800" dirty="0"/>
              <a:t>Attention的软硬件协同优化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黄子昱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910" y="1199515"/>
            <a:ext cx="3604260" cy="4606925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如果要节省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，也可以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优先按列计算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，然后立刻开始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 - 副本 - 副本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5" y="0"/>
            <a:ext cx="84194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3" name="图片 2" descr="绘图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3580" y="4126865"/>
            <a:ext cx="3898900" cy="273113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-635" y="818515"/>
            <a:ext cx="7715250" cy="364998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相当于在原先的两层缓冲（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-&gt;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-&gt;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L0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）外又增加了intermedium缓冲层级，实现了数据在不同计算块间的流动。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这里我们均等切分了两个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，但是个数和每个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内的线程数都是可调的。并且计算过程中随着资源变化，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也可以变换大小和个数。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考虑上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的变换，最初始的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，可以拿来处理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最后的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也一样，可以拿来计算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。设计思路上通过调整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大小和个数，可以消除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bubble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（数据等待）。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49980" y="2220595"/>
            <a:ext cx="4892675" cy="1881505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flash attention</a:t>
            </a:r>
            <a:r>
              <a:rPr lang="zh-CN" altLang="en-US" sz="3600" b="1" dirty="0">
                <a:solidFill>
                  <a:schemeClr val="tx1"/>
                </a:solidFill>
                <a:ea typeface="宋体" panose="02010600030101010101" pitchFamily="2" charset="-122"/>
              </a:rPr>
              <a:t>相比，区别在哪？优势在哪？</a:t>
            </a:r>
            <a:endParaRPr lang="zh-CN" altLang="en-US" sz="36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077970" cy="657860"/>
          </a:xfrm>
        </p:spPr>
        <p:txBody>
          <a:bodyPr>
            <a:normAutofit/>
          </a:bodyPr>
          <a:lstStyle/>
          <a:p>
            <a:r>
              <a:rPr lang="zh-CN" sz="2900" dirty="0">
                <a:ea typeface="宋体" panose="02010600030101010101" pitchFamily="2" charset="-122"/>
                <a:sym typeface="+mn-ea"/>
              </a:rPr>
              <a:t>对比</a:t>
            </a:r>
            <a:r>
              <a:rPr lang="en-US" altLang="zh-CN" sz="2900" dirty="0">
                <a:ea typeface="宋体" panose="02010600030101010101" pitchFamily="2" charset="-122"/>
                <a:sym typeface="+mn-ea"/>
              </a:rPr>
              <a:t>flash attention</a:t>
            </a:r>
            <a:endParaRPr lang="zh-CN" altLang="en-US" sz="2900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199515"/>
            <a:ext cx="3852545" cy="470090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右图是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seqlen=1024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headdim=256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flash ncu report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。可见计算资源使用非常不足。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原因可能是，类似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exp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cuda core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reduce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等操作需要占满所有线程，导致有的时刻的计算资源利用不足。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48735" y="2349500"/>
            <a:ext cx="8343265" cy="4508500"/>
            <a:chOff x="6919" y="3367"/>
            <a:chExt cx="12180" cy="6492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6920" y="3367"/>
              <a:ext cx="12179" cy="19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919" y="5575"/>
              <a:ext cx="12180" cy="19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920" y="7807"/>
              <a:ext cx="12179" cy="205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52545" y="1222375"/>
            <a:ext cx="8339455" cy="996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51295"/>
            <a:ext cx="38487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baseline="30000">
                <a:solidFill>
                  <a:srgbClr val="FF0000"/>
                </a:solidFill>
              </a:rPr>
              <a:t>1</a:t>
            </a:r>
            <a:r>
              <a:rPr lang="zh-CN" altLang="en-US" sz="1400"/>
              <a:t>output-headdim256_seqlen1024.ncu-rep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5213350" cy="657860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ea typeface="宋体" panose="02010600030101010101" pitchFamily="2" charset="-122"/>
                <a:sym typeface="+mn-ea"/>
              </a:rPr>
              <a:t>L1</a:t>
            </a:r>
            <a:r>
              <a:rPr sz="2900" dirty="0">
                <a:ea typeface="宋体" panose="02010600030101010101" pitchFamily="2" charset="-122"/>
                <a:sym typeface="+mn-ea"/>
              </a:rPr>
              <a:t>数据流方案相比于flash的优点</a:t>
            </a:r>
            <a:endParaRPr sz="29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1480" y="2141220"/>
            <a:ext cx="8039735" cy="33356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第一：数据流能更</a:t>
            </a:r>
            <a:r>
              <a:rPr lang="zh-CN" altLang="en-US" sz="22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快速消耗中间结果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，有助于增大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 len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。对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矩阵，可以进一步，每当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的一列计算完成，就去和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的一行执行计算，进一步数据流化减少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占用。（这有助于继续加长</a:t>
            </a:r>
            <a:r>
              <a:rPr lang="en-US" alt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 len</a:t>
            </a:r>
            <a:r>
              <a:rPr lang="zh-CN" altLang="en-US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第二：同时进行不同的操作，而且彼此的计算和内存读取错开，有助于</a:t>
            </a:r>
            <a:r>
              <a:rPr lang="zh-CN" sz="22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充分利用计算资源</a:t>
            </a:r>
            <a:r>
              <a:rPr lang="zh-CN" sz="22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sz="22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2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077970" cy="657860"/>
          </a:xfrm>
        </p:spPr>
        <p:txBody>
          <a:bodyPr>
            <a:normAutofit/>
          </a:bodyPr>
          <a:lstStyle/>
          <a:p>
            <a:r>
              <a:rPr lang="zh-CN" sz="2900" dirty="0">
                <a:ea typeface="宋体" panose="02010600030101010101" pitchFamily="2" charset="-122"/>
                <a:sym typeface="+mn-ea"/>
              </a:rPr>
              <a:t>相关工作对比</a:t>
            </a:r>
            <a:endParaRPr lang="zh-CN" altLang="en-US" sz="2900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199515"/>
            <a:ext cx="4817745" cy="504571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本质上，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数据流就是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 fusion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。当下的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SOTA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方案是什么？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BOLT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有一种实现：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b2b fusion</a:t>
            </a:r>
            <a:endParaRPr lang="en-US" altLang="zh-CN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现有的两种方案的思路是一致的，都存在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矩阵宽度必须等于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宽度的限制（一般没法超过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512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），而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矩阵宽度是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seq_len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，主流场景下都远大于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512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绘图0-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68875" y="1355725"/>
            <a:ext cx="7223125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L1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FFN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882015" y="1733550"/>
            <a:ext cx="4977130" cy="119126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当前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LLM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的瓶颈在哪？</a:t>
            </a: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</a:t>
            </a:r>
            <a:r>
              <a:rPr lang="en-US" altLang="zh-CN" sz="2000" b="1" baseline="3000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1</a:t>
            </a:r>
            <a:endParaRPr lang="zh-CN" altLang="en-US" sz="2000" b="1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lamma2-7B, seqlen=350</a:t>
            </a:r>
            <a:endParaRPr lang="zh-CN" altLang="en-US" sz="2000" b="1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921385"/>
            <a:ext cx="5395595" cy="564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6104"/>
          <a:stretch>
            <a:fillRect/>
          </a:stretch>
        </p:blipFill>
        <p:spPr>
          <a:xfrm>
            <a:off x="882015" y="3429000"/>
            <a:ext cx="4577080" cy="247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274435"/>
            <a:ext cx="609600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600" b="1" baseline="30000">
                <a:solidFill>
                  <a:srgbClr val="C00000"/>
                </a:solidFill>
              </a:rPr>
              <a:t>1</a:t>
            </a:r>
            <a:r>
              <a:rPr lang="zh-CN" altLang="en-US" sz="1600"/>
              <a:t>Dissecting the Runtime Performance of the Training,</a:t>
            </a:r>
            <a:r>
              <a:rPr lang="en-US" altLang="zh-CN" sz="1600"/>
              <a:t> </a:t>
            </a:r>
            <a:r>
              <a:rPr lang="zh-CN" altLang="en-US" sz="1600"/>
              <a:t>Fine-tuning, and Inference of Large Language</a:t>
            </a:r>
            <a:r>
              <a:rPr lang="en-US" altLang="zh-CN" sz="1600"/>
              <a:t> </a:t>
            </a:r>
            <a:r>
              <a:rPr lang="zh-CN" altLang="en-US" sz="1600"/>
              <a:t>Models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L1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FFN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9525" y="998220"/>
            <a:ext cx="4258945" cy="2541905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相同尺寸，用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cuda core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算就是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compute bound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。原因是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tensor core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计算太快，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读取跟不上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的优化中，两个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的融合也贡献了相当大的性能提升。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内容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38775" y="4970145"/>
            <a:ext cx="4702810" cy="1663700"/>
          </a:xfrm>
          <a:prstGeom prst="rect">
            <a:avLst/>
          </a:prstGeom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27220" y="0"/>
            <a:ext cx="7764780" cy="3451860"/>
            <a:chOff x="6972" y="5364"/>
            <a:chExt cx="12228" cy="5436"/>
          </a:xfrm>
        </p:grpSpPr>
        <p:pic>
          <p:nvPicPr>
            <p:cNvPr id="2" name="图片 1" descr="QQ浏览器截图202406291106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2" y="5364"/>
              <a:ext cx="12228" cy="543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118" y="5400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</a:rPr>
                <a:t>A40 M=14336</a:t>
              </a:r>
              <a:endParaRPr lang="en-US" altLang="zh-CN" b="1">
                <a:solidFill>
                  <a:schemeClr val="tx2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525" y="3709670"/>
            <a:ext cx="5376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内容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29375" y="3865880"/>
            <a:ext cx="5321300" cy="2767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在A100上，M从256到131072，基于lamma3-8B，FFN0, FFN1都是compute bound。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在A40上，M从256到131072，基于lamma3-8B，FFN0, FFN1都是memory bound。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在H100上，M=4096，基于OPT13B，FFN0是memory bound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上述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L1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数据流思路可以推广到</a:t>
            </a: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FFN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上</a:t>
            </a:r>
            <a:endParaRPr lang="en-US" altLang="zh-CN" sz="18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8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" y="3169920"/>
            <a:ext cx="6151880" cy="3688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6680" y="3244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H100 M=4096</a:t>
            </a:r>
            <a:endParaRPr lang="en-US" altLang="zh-CN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L</a:t>
            </a:r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2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层级数据流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-635" y="1199515"/>
            <a:ext cx="6238875" cy="46221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NV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没法具体控制驻留行为，但是控制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执行的先后可以影响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的缓存。</a:t>
            </a:r>
            <a:r>
              <a:rPr lang="zh-CN" altLang="en-US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这种影响有多大呢？</a:t>
            </a:r>
            <a:endParaRPr lang="zh-CN" altLang="en-US" sz="24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这是NV的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blog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展示的例子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。这是一个着色器任务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。不过方法普适于所有任务。注意以下特征：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NV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的一维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发射顺序是根据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blockIdx.x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  <a:t>来的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。因而可以控制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执行顺序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也使用了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计算先后顺序的控制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hread-group-tiling-exampl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80" y="263525"/>
            <a:ext cx="3537585" cy="2664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400" b="1" baseline="30000">
                <a:solidFill>
                  <a:srgbClr val="FF0000"/>
                </a:solidFill>
              </a:rPr>
              <a:t>1</a:t>
            </a:r>
            <a:r>
              <a:rPr lang="zh-CN" altLang="en-US" sz="1400"/>
              <a:t>https://developer.nvidia.com/blog/optimizing-compute-shaders-for-l2-locality-using-thread-group-id-swizzling/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2</a:t>
            </a:r>
            <a:r>
              <a:rPr lang="zh-CN" altLang="en-US" sz="1400"/>
              <a:t>在现代图形处理中，计算着色器常用于执行各种图形和图像处理任务，如图像滤波、后处理效果和物理模拟。这些计算着色器任务往往需要处理大量的像素或数据元素，并且经常需要读取纹理数据。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3</a:t>
            </a:r>
            <a:r>
              <a:rPr lang="zh-CN" altLang="en-US" sz="1400"/>
              <a:t>https://stackoverflow.com/questions/46660053/is-blockidx-correlated-to-the-order-of-block-execution</a:t>
            </a:r>
            <a:endParaRPr lang="zh-CN" altLang="en-US" sz="1400"/>
          </a:p>
          <a:p>
            <a:r>
              <a:rPr lang="en-US" altLang="zh-CN" sz="1400" b="1" baseline="30000">
                <a:solidFill>
                  <a:srgbClr val="FF0000"/>
                </a:solidFill>
              </a:rPr>
              <a:t>4</a:t>
            </a:r>
            <a:r>
              <a:rPr lang="zh-CN" altLang="en-US" sz="1400"/>
              <a:t>https://github.com/NVIDIA/cutlass/blob/main/media/docs/efficient_gemm.md#threadblock-rasterization</a:t>
            </a:r>
            <a:endParaRPr lang="zh-CN" altLang="en-US" sz="140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558" y="3087053"/>
            <a:ext cx="5953125" cy="254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数据流介绍</a:t>
            </a:r>
            <a:endParaRPr lang="zh-CN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5688330" y="5088890"/>
            <a:ext cx="720090" cy="901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L2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层级数据流</a:t>
            </a:r>
            <a:endParaRPr lang="zh-CN" altLang="en-US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/>
          <p:cNvSpPr/>
          <p:nvPr>
            <p:custDataLst>
              <p:tags r:id="rId14"/>
            </p:custDataLst>
          </p:nvPr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L1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层级数据流</a:t>
            </a:r>
            <a:endParaRPr lang="zh-CN" altLang="en-US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0305" y="5915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75705" y="5105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104900"/>
            <a:ext cx="3916680" cy="4114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104900"/>
            <a:ext cx="3931920" cy="4091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1104900"/>
            <a:ext cx="3909060" cy="4069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028055"/>
            <a:ext cx="670369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1600" b="1"/>
              <a:t>假设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en-US" altLang="zh-CN" sz="1600"/>
              <a:t>1. </a:t>
            </a:r>
            <a:r>
              <a:rPr lang="zh-CN" altLang="en-US" sz="1600"/>
              <a:t>一次只计算一个</a:t>
            </a:r>
            <a:r>
              <a:rPr lang="en-US" altLang="zh-CN" sz="1600"/>
              <a:t>block</a:t>
            </a:r>
            <a:r>
              <a:rPr lang="zh-CN" altLang="en-US" sz="1600"/>
              <a:t>。串行执行。</a:t>
            </a:r>
            <a:r>
              <a:rPr lang="en-US" altLang="zh-CN" sz="1600"/>
              <a:t>2. </a:t>
            </a:r>
            <a:r>
              <a:rPr lang="zh-CN" altLang="en-US" sz="1600"/>
              <a:t>优先从</a:t>
            </a:r>
            <a:r>
              <a:rPr lang="en-US" altLang="zh-CN" sz="1600"/>
              <a:t>L2</a:t>
            </a:r>
            <a:r>
              <a:rPr lang="zh-CN" altLang="en-US" sz="1600"/>
              <a:t>读取，然后再进行驱逐，优先驱逐对</a:t>
            </a:r>
            <a:r>
              <a:rPr lang="en-US" altLang="zh-CN" sz="1600"/>
              <a:t>A</a:t>
            </a:r>
            <a:r>
              <a:rPr lang="zh-CN" altLang="en-US" sz="1600"/>
              <a:t>和</a:t>
            </a:r>
            <a:r>
              <a:rPr lang="en-US" altLang="zh-CN" sz="1600"/>
              <a:t>B</a:t>
            </a:r>
            <a:r>
              <a:rPr lang="zh-CN" altLang="en-US" sz="1600"/>
              <a:t>读取都不需要的值，然后如果还是不够，使用</a:t>
            </a:r>
            <a:r>
              <a:rPr lang="en-US" altLang="zh-CN" sz="1600"/>
              <a:t>FIFO</a:t>
            </a:r>
            <a:r>
              <a:rPr lang="zh-CN" altLang="en-US" sz="1600"/>
              <a:t>策略。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6778625" y="6028055"/>
            <a:ext cx="541337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1600" b="1">
                <a:sym typeface="+mn-ea"/>
              </a:rPr>
              <a:t>参数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M, N, K = 512, 512, 128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block_size = 128*128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data_type=half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600">
                <a:sym typeface="+mn-ea"/>
              </a:rPr>
              <a:t>L2 cache size=128KB(4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128*128</a:t>
            </a:r>
            <a:r>
              <a:rPr lang="zh-CN" altLang="en-US"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block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480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：0.625000 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95775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sz="2400" b="1">
                <a:solidFill>
                  <a:srgbClr val="FF0000"/>
                </a:solidFill>
              </a:rPr>
              <a:t>0.4375</a:t>
            </a:r>
            <a:r>
              <a:rPr lang="en-US" sz="2400" b="1">
                <a:solidFill>
                  <a:srgbClr val="FF0000"/>
                </a:solidFill>
              </a:rPr>
              <a:t>00</a:t>
            </a:r>
            <a:r>
              <a:rPr lang="zh-CN" altLang="en-US" sz="2400" b="1">
                <a:solidFill>
                  <a:srgbClr val="FF0000"/>
                </a:solidFill>
              </a:rPr>
              <a:t> 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2630" y="5219700"/>
            <a:ext cx="3600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global memory access</a:t>
            </a:r>
            <a:r>
              <a:rPr lang="zh-CN" altLang="en-US" sz="2400" b="1">
                <a:solidFill>
                  <a:srgbClr val="FF0000"/>
                </a:solidFill>
              </a:rPr>
              <a:t>：0.375MB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332980" y="2697480"/>
            <a:ext cx="4774565" cy="26974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回到开头的例子，如果一次计算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的一行，然后继续算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，就能很好地把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缓存在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可能就会被挤出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有没有可能改进？</a:t>
            </a:r>
            <a:endParaRPr lang="zh-CN" altLang="en-US" sz="2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10"/>
          <p:cNvPicPr>
            <a:picLocks noChangeAspect="1"/>
          </p:cNvPicPr>
          <p:nvPr/>
        </p:nvPicPr>
        <p:blipFill>
          <a:blip r:embed="rId2"/>
          <a:srcRect r="60776"/>
          <a:stretch>
            <a:fillRect/>
          </a:stretch>
        </p:blipFill>
        <p:spPr>
          <a:xfrm>
            <a:off x="0" y="952500"/>
            <a:ext cx="7166610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绘图10"/>
          <p:cNvPicPr>
            <a:picLocks noChangeAspect="1"/>
          </p:cNvPicPr>
          <p:nvPr/>
        </p:nvPicPr>
        <p:blipFill>
          <a:blip r:embed="rId1"/>
          <a:srcRect l="40906"/>
          <a:stretch>
            <a:fillRect/>
          </a:stretch>
        </p:blipFill>
        <p:spPr>
          <a:xfrm>
            <a:off x="1337310" y="921385"/>
            <a:ext cx="10854690" cy="5936615"/>
          </a:xfrm>
          <a:prstGeom prst="rect">
            <a:avLst/>
          </a:prstGeom>
        </p:spPr>
      </p:pic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1769110" y="6120765"/>
            <a:ext cx="7291705" cy="533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可以有更多路径方案，甚至考虑强化学习寻找路径。</a:t>
            </a:r>
            <a:endParaRPr lang="zh-CN" sz="24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4" name="图片 3" descr="绘图2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735" y="392430"/>
            <a:ext cx="7726680" cy="607314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-635" y="921385"/>
            <a:ext cx="4230370" cy="561975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刚才展示了先做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Q*K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，再做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*V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的计算顺序。而这两个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的顺序是可以进一步交叉的。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如右图，先算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的一部分，再算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GEMM1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这样有助于在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上利用中间结果。比如，原来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的结果要存到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。但是现在拿来计算了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被存到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了，就少存了一半。明显带来了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bonus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在执行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5 6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计算之前需要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1 2 3 4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计算完成的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flag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置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，这使用了数据流的方法。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6149975" cy="657860"/>
          </a:xfrm>
        </p:spPr>
        <p:txBody>
          <a:bodyPr>
            <a:normAutofit/>
          </a:bodyPr>
          <a:lstStyle/>
          <a:p>
            <a:r>
              <a:rPr lang="en-US" dirty="0">
                <a:ea typeface="宋体" panose="02010600030101010101" pitchFamily="2" charset="-122"/>
                <a:sym typeface="+mn-ea"/>
              </a:rPr>
              <a:t>L2</a:t>
            </a:r>
            <a:r>
              <a:rPr dirty="0">
                <a:ea typeface="宋体" panose="02010600030101010101" pitchFamily="2" charset="-122"/>
                <a:sym typeface="+mn-ea"/>
              </a:rPr>
              <a:t>数据流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820545"/>
            <a:ext cx="4372610" cy="30892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根据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seq_len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不同，取常见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batch size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num_head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hid_dim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尺寸</a:t>
            </a:r>
            <a:r>
              <a:rPr lang="en-US" altLang="zh-CN" sz="24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，得到右图。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可见，深入研究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层加速具有重要意义，而以往针对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/attention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融合的研究较少。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Figure_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735" y="2100580"/>
            <a:ext cx="7708265" cy="4757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176645"/>
            <a:ext cx="4483735" cy="6813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600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600">
                <a:sym typeface="+mn-ea"/>
              </a:rPr>
              <a:t>取b</a:t>
            </a:r>
            <a:r>
              <a:rPr lang="en-US" altLang="zh-CN" sz="1600">
                <a:sym typeface="+mn-ea"/>
              </a:rPr>
              <a:t>atch_size(b)</a:t>
            </a:r>
            <a:r>
              <a:rPr lang="zh-CN" altLang="en-US" sz="1600">
                <a:sym typeface="+mn-ea"/>
              </a:rPr>
              <a:t>=4，s</a:t>
            </a:r>
            <a:r>
              <a:rPr lang="en-US" altLang="zh-CN" sz="1600">
                <a:sym typeface="+mn-ea"/>
              </a:rPr>
              <a:t>eq_len(s)</a:t>
            </a:r>
            <a:r>
              <a:rPr lang="zh-CN" altLang="en-US" sz="1600">
                <a:sym typeface="+mn-ea"/>
              </a:rPr>
              <a:t>=变量，h=n</a:t>
            </a:r>
            <a:r>
              <a:rPr lang="en-US" altLang="zh-CN" sz="1600">
                <a:sym typeface="+mn-ea"/>
              </a:rPr>
              <a:t>(num_head)</a:t>
            </a:r>
            <a:r>
              <a:rPr lang="zh-CN" altLang="en-US" sz="1600">
                <a:sym typeface="+mn-ea"/>
              </a:rPr>
              <a:t>*d</a:t>
            </a:r>
            <a:r>
              <a:rPr lang="en-US" altLang="zh-CN" sz="1600">
                <a:sym typeface="+mn-ea"/>
              </a:rPr>
              <a:t>(hid_dim)</a:t>
            </a:r>
            <a:r>
              <a:rPr lang="zh-CN" altLang="en-US" sz="1600">
                <a:sym typeface="+mn-ea"/>
              </a:rPr>
              <a:t>=32*128=4096</a:t>
            </a:r>
            <a:endParaRPr lang="zh-CN" altLang="en-US" sz="16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808345"/>
            <a:ext cx="4483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https://zhuanlan.zhihu.com/p/646905171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276225" y="1482725"/>
            <a:ext cx="3987800" cy="447294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刚才展示了只有两个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的情况，事实上可以有更多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（比如服务于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resnet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结构），每个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的大小也可以在计算过程中进行调整。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我的数据流方案能够将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dense/attention/FFN</a:t>
            </a:r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从</a:t>
            </a: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的层面融合起来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 descr="绘图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30" y="973455"/>
            <a:ext cx="6279515" cy="561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102735" cy="65786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L2</a:t>
            </a:r>
            <a:r>
              <a:rPr lang="zh-CN" altLang="en-US" dirty="0">
                <a:sym typeface="+mn-ea"/>
              </a:rPr>
              <a:t>数据流：研究方法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635" y="835660"/>
            <a:ext cx="7239000" cy="198247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如何在整个计算过程中安排多个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worker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，以重复利用高速缓存，是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数据流的研究核心。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主要研究方式是仿真模拟，如下图所示，通过控制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的执行顺序，记录每次的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cache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变化，从而得到每次执行的总运行时长和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 memory access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0"/>
            <a:ext cx="4932045" cy="6858000"/>
          </a:xfrm>
          <a:prstGeom prst="rect">
            <a:avLst/>
          </a:prstGeom>
        </p:spPr>
      </p:pic>
      <p:pic>
        <p:nvPicPr>
          <p:cNvPr id="3" name="图片 2" descr="绘图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3220"/>
            <a:ext cx="7239000" cy="395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</a:rPr>
              <a:t>相关工作对比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-635" y="1244600"/>
            <a:ext cx="4733290" cy="377888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ASPLOS24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的论文</a:t>
            </a:r>
            <a:r>
              <a:rPr lang="en-US" altLang="zh-CN" sz="18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Souffle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融合了多个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，但是没有融到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，而是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data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需要往返于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。好处是减少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启动次数。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1. 过去的绝大多数工作，对于sync是使用kernel划分，数据同步是op级别的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2. 这篇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Souffle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，对于sync是使用grid/global sync划分，数据同步是tensor级别的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3. 我的数据流方法，对于sync使用多层级的划分，数据同步是tile/block级别的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27745" y="5935980"/>
            <a:ext cx="356425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t>Optimizing Deep Learning Inference via Global</a:t>
            </a:r>
            <a:r>
              <a:rPr lang="en-US"/>
              <a:t> </a:t>
            </a:r>
            <a:r>
              <a:t>Analysis and Tensor Expressions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6210"/>
            <a:ext cx="6506210" cy="1621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55" y="1698625"/>
            <a:ext cx="7459345" cy="258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</a:rPr>
              <a:t>相关工作对比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1244600"/>
            <a:ext cx="5721350" cy="20167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Europar14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的论文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介绍了计算顺序对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L1/L2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缓存的影响。不过显然没有考虑多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kernel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和数据流执行，结果没有针对时间做深入探讨。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0725"/>
            <a:ext cx="5721350" cy="359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35" y="0"/>
            <a:ext cx="6450965" cy="4639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8200" y="5146675"/>
            <a:ext cx="60966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rPr lang="zh-CN" altLang="en-US"/>
              <a:t>A study of the potential of locality-aware thread</a:t>
            </a:r>
            <a:r>
              <a:rPr lang="en-US" altLang="zh-CN"/>
              <a:t> </a:t>
            </a:r>
            <a:r>
              <a:rPr lang="zh-CN" altLang="en-US"/>
              <a:t>scheduling for GPUs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>
            <a:normAutofit fontScale="90000"/>
          </a:bodyPr>
          <a:lstStyle/>
          <a:p>
            <a:r>
              <a:rPr lang="zh-CN" dirty="0">
                <a:ea typeface="宋体" panose="02010600030101010101" pitchFamily="2" charset="-122"/>
                <a:sym typeface="+mn-ea"/>
              </a:rPr>
              <a:t>相关工作对比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71525" y="1758950"/>
            <a:ext cx="4919345" cy="19240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北大的郑思泽的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chimera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tileflow</a:t>
            </a:r>
            <a:r>
              <a:rPr lang="en-US" altLang="zh-CN" sz="2000" b="1" baseline="300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也探讨了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的执行顺序对缓存命中的影响。不过仅限于规则遍历，忽略了如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Z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字形，</a:t>
            </a: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hilbert</a:t>
            </a:r>
            <a:r>
              <a:rPr lang="zh-CN" altLang="en-US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等可能。</a:t>
            </a:r>
            <a:endParaRPr lang="zh-CN" altLang="en-US" sz="200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08010" y="3687445"/>
            <a:ext cx="398399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r>
              <a:t>Chimera: An Analytical Optimizing Framework for</a:t>
            </a:r>
            <a:r>
              <a:rPr lang="en-US"/>
              <a:t> </a:t>
            </a:r>
            <a:r>
              <a:t>Effective Compute-intensive Operators 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0" y="921385"/>
            <a:ext cx="5570220" cy="2766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1510"/>
            <a:ext cx="8074025" cy="2406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74025" y="5945505"/>
            <a:ext cx="30480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b="1" baseline="30000">
                <a:solidFill>
                  <a:srgbClr val="FF0000"/>
                </a:solidFill>
              </a:rPr>
              <a:t>2</a:t>
            </a:r>
            <a:r>
              <a:rPr lang="zh-CN" altLang="en-US"/>
              <a:t>TileFlow: A Framework for Modeling Fusion Dataflow via</a:t>
            </a:r>
            <a:r>
              <a:rPr lang="en-US" altLang="zh-CN"/>
              <a:t> </a:t>
            </a:r>
            <a:r>
              <a:rPr lang="zh-CN" altLang="en-US"/>
              <a:t>Tree-based Analysis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+mj-cs"/>
              </a:rPr>
              <a:t>数据流介绍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4330700" cy="657860"/>
          </a:xfrm>
        </p:spPr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L1和L2数据流</a:t>
            </a:r>
            <a:r>
              <a:rPr lang="zh-CN" dirty="0">
                <a:sym typeface="+mn-ea"/>
              </a:rPr>
              <a:t>的</a:t>
            </a:r>
            <a:r>
              <a:rPr dirty="0">
                <a:sym typeface="+mn-ea"/>
              </a:rPr>
              <a:t>有机结合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0" y="921385"/>
            <a:ext cx="7536180" cy="26289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solidFill>
                  <a:schemeClr val="tx1"/>
                </a:solidFill>
                <a:sym typeface="+mn-ea"/>
              </a:rPr>
              <a:t>L1的计算是对一行来执行的，但是也不必是完整一行，对每行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部分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block</a:t>
            </a:r>
            <a:r>
              <a:rPr sz="2000" dirty="0">
                <a:solidFill>
                  <a:schemeClr val="tx1"/>
                </a:solidFill>
                <a:sym typeface="+mn-ea"/>
              </a:rPr>
              <a:t>的计算可以使用L1数据流的方法，对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所有</a:t>
            </a:r>
            <a:r>
              <a:rPr sz="2000" dirty="0">
                <a:solidFill>
                  <a:schemeClr val="tx1"/>
                </a:solidFill>
                <a:sym typeface="+mn-ea"/>
              </a:rPr>
              <a:t>block计算顺序可以使用L2数据流方法。</a:t>
            </a:r>
            <a:endParaRPr sz="20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结合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L1/L2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，对一系列参数进行</a:t>
            </a:r>
            <a:r>
              <a:rPr lang="zh-CN" altLang="en-US" sz="20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调优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，或者建立模型进行估测，提升缓存命中率，使用高速缓存，降低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latency</a:t>
            </a:r>
            <a:r>
              <a:rPr lang="zh-CN" altLang="en-US" sz="2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上述所有优化并不强绑定于某种硬件，而是针对所有硬件的通用思路。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绘图3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80" y="0"/>
            <a:ext cx="4655820" cy="6858000"/>
          </a:xfrm>
          <a:prstGeom prst="rect">
            <a:avLst/>
          </a:prstGeom>
        </p:spPr>
      </p:pic>
      <p:pic>
        <p:nvPicPr>
          <p:cNvPr id="3" name="图片 2" descr="绘图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566795"/>
            <a:ext cx="4292600" cy="329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数据流介绍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475615" y="705485"/>
            <a:ext cx="10760710" cy="194881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数据流定义：由数据驱动程序执行，区分于指令流由指令驱动。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假设我们将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阵列分为两部分，执行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OP1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OP2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。下图表明了数据流的两个优势：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更高的并行度。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更好的数据局部性。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doutub_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3175" y="2743835"/>
            <a:ext cx="5702300" cy="4114165"/>
          </a:xfrm>
          <a:prstGeom prst="rect">
            <a:avLst/>
          </a:prstGeom>
        </p:spPr>
      </p:pic>
      <p:pic>
        <p:nvPicPr>
          <p:cNvPr id="4" name="图片 3" descr="绘图3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070"/>
            <a:ext cx="6147435" cy="413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L1层级数据流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pic>
        <p:nvPicPr>
          <p:cNvPr id="4" name="图片 3" descr="绘图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2091690"/>
            <a:ext cx="4641850" cy="3218180"/>
          </a:xfrm>
          <a:prstGeom prst="rect">
            <a:avLst/>
          </a:prstGeom>
        </p:spPr>
      </p:pic>
      <p:pic>
        <p:nvPicPr>
          <p:cNvPr id="2" name="图片 1" descr="绘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10" y="0"/>
            <a:ext cx="65747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68910" y="1199515"/>
            <a:ext cx="4126865" cy="36061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我们考虑attention，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进行第一个GEMM的计算，中间结果存在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，然后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进行第二个GEMM的计算，直接利用中间结果。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绘图3 -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0"/>
            <a:ext cx="78225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/>
        </p:nvSpPr>
        <p:spPr>
          <a:xfrm>
            <a:off x="168910" y="1199515"/>
            <a:ext cx="3449320" cy="3606165"/>
          </a:xfrm>
          <a:prstGeom prst="rect">
            <a:avLst/>
          </a:prstGeom>
        </p:spPr>
        <p:txBody>
          <a:bodyPr>
            <a:no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1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我们考虑attention，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进行第一个GEMM的计算，中间结果存在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，然后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worker 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进行第二个GEMM的计算，直接利用中间结果。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绘图3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70" y="0"/>
            <a:ext cx="82664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2432685" cy="65786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L1</a:t>
            </a:r>
            <a:r>
              <a:rPr lang="zh-CN" altLang="en-US" dirty="0">
                <a:sym typeface="+mn-ea"/>
              </a:rPr>
              <a:t>数据流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8910" y="1199515"/>
            <a:ext cx="3440430" cy="46069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如果要节省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L1 buffer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，也可以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优先按列计算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，然后立刻开始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的计算。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绘图3 - 副本 - 副本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40" y="0"/>
            <a:ext cx="82651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0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1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2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3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40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5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6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7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ags/tag8.xml><?xml version="1.0" encoding="utf-8"?>
<p:tagLst xmlns:p="http://schemas.openxmlformats.org/presentationml/2006/main">
  <p:tag name="KSO_WM_DIAGRAM_VIRTUALLY_FRAME" val="{&quot;height&quot;:311.81102362204723,&quot;left&quot;:447.9035433070866,&quot;top&quot;:95.96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11.83937007874016,&quot;left&quot;:447.9,&quot;top&quot;:95.96062992125984,&quot;width&quot;:441.1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4186</Words>
  <Application>WPS 演示</Application>
  <PresentationFormat>宽屏</PresentationFormat>
  <Paragraphs>204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69</vt:i4>
      </vt:variant>
      <vt:variant>
        <vt:lpstr>幻灯片标题</vt:lpstr>
      </vt:variant>
      <vt:variant>
        <vt:i4>31</vt:i4>
      </vt:variant>
    </vt:vector>
  </HeadingPairs>
  <TitlesOfParts>
    <vt:vector size="113" baseType="lpstr">
      <vt:lpstr>Arial</vt:lpstr>
      <vt:lpstr>宋体</vt:lpstr>
      <vt:lpstr>Wingdings</vt:lpstr>
      <vt:lpstr>Arial</vt:lpstr>
      <vt:lpstr>微软雅黑</vt:lpstr>
      <vt:lpstr>Times New Roman</vt:lpstr>
      <vt:lpstr>HarmonyOS Sans SC Black</vt:lpstr>
      <vt:lpstr>Segoe Print</vt:lpstr>
      <vt:lpstr>Segoe UI</vt:lpstr>
      <vt:lpstr>HarmonyOS Sans SC Light</vt:lpstr>
      <vt:lpstr>Arial Unicode MS</vt:lpstr>
      <vt:lpstr>等线</vt:lpstr>
      <vt:lpstr>LinLibertineTB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数据流驱动的缓存策略： Attention的软硬件协同优化</vt:lpstr>
      <vt:lpstr>PowerPoint 演示文稿</vt:lpstr>
      <vt:lpstr>数据流介绍</vt:lpstr>
      <vt:lpstr>数据流介绍</vt:lpstr>
      <vt:lpstr>L1层级数据流</vt:lpstr>
      <vt:lpstr>L1数据流</vt:lpstr>
      <vt:lpstr>L1数据流</vt:lpstr>
      <vt:lpstr>L1数据流</vt:lpstr>
      <vt:lpstr>L1数据流</vt:lpstr>
      <vt:lpstr>L1数据流</vt:lpstr>
      <vt:lpstr>L1数据流</vt:lpstr>
      <vt:lpstr>和flash attention相比，区别在哪？优势在哪？</vt:lpstr>
      <vt:lpstr>对比flash attention</vt:lpstr>
      <vt:lpstr>L1数据流方案相比于flash的优点</vt:lpstr>
      <vt:lpstr>相关工作对比</vt:lpstr>
      <vt:lpstr>L1数据流：FFN</vt:lpstr>
      <vt:lpstr>L1数据流：FFN</vt:lpstr>
      <vt:lpstr>L2层级数据流</vt:lpstr>
      <vt:lpstr>L2数据流</vt:lpstr>
      <vt:lpstr>L2数据流</vt:lpstr>
      <vt:lpstr>L2数据流</vt:lpstr>
      <vt:lpstr>L2数据流</vt:lpstr>
      <vt:lpstr>L2数据流</vt:lpstr>
      <vt:lpstr>L2数据流</vt:lpstr>
      <vt:lpstr>L2数据流</vt:lpstr>
      <vt:lpstr>L2数据流：研究方法</vt:lpstr>
      <vt:lpstr>相关工作对比</vt:lpstr>
      <vt:lpstr>相关工作对比</vt:lpstr>
      <vt:lpstr>相关工作对比</vt:lpstr>
      <vt:lpstr>L1和L2数据流的有机结合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761</cp:revision>
  <cp:lastPrinted>2017-10-17T16:00:00Z</cp:lastPrinted>
  <dcterms:created xsi:type="dcterms:W3CDTF">2017-10-17T16:00:00Z</dcterms:created>
  <dcterms:modified xsi:type="dcterms:W3CDTF">2024-09-11T15:09:28Z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